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8"/>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77" r:id="rId19"/>
    <p:sldId id="297" r:id="rId20"/>
    <p:sldId id="299" r:id="rId21"/>
    <p:sldId id="300" r:id="rId22"/>
    <p:sldId id="274" r:id="rId23"/>
    <p:sldId id="286" r:id="rId24"/>
    <p:sldId id="279" r:id="rId25"/>
    <p:sldId id="338" r:id="rId26"/>
    <p:sldId id="331" r:id="rId27"/>
    <p:sldId id="298" r:id="rId28"/>
    <p:sldId id="301" r:id="rId29"/>
    <p:sldId id="310" r:id="rId30"/>
    <p:sldId id="312" r:id="rId31"/>
    <p:sldId id="321" r:id="rId32"/>
    <p:sldId id="320" r:id="rId33"/>
    <p:sldId id="335" r:id="rId34"/>
    <p:sldId id="334" r:id="rId35"/>
    <p:sldId id="333" r:id="rId36"/>
    <p:sldId id="307" r:id="rId37"/>
    <p:sldId id="308" r:id="rId38"/>
    <p:sldId id="317" r:id="rId39"/>
    <p:sldId id="345" r:id="rId40"/>
    <p:sldId id="341" r:id="rId41"/>
    <p:sldId id="327" r:id="rId42"/>
    <p:sldId id="339" r:id="rId43"/>
    <p:sldId id="309" r:id="rId44"/>
    <p:sldId id="325" r:id="rId45"/>
    <p:sldId id="340" r:id="rId46"/>
    <p:sldId id="34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29</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18</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Judgment Replication – Main Effects</a:t>
            </a:r>
          </a:p>
        </p:txBody>
      </p:sp>
      <p:graphicFrame>
        <p:nvGraphicFramePr>
          <p:cNvPr id="4" name="Table 3"/>
          <p:cNvGraphicFramePr>
            <a:graphicFrameLocks noGrp="1"/>
          </p:cNvGraphicFramePr>
          <p:nvPr>
            <p:extLst>
              <p:ext uri="{D42A27DB-BD31-4B8C-83A1-F6EECF244321}">
                <p14:modId xmlns:p14="http://schemas.microsoft.com/office/powerpoint/2010/main" val="3756863505"/>
              </p:ext>
            </p:extLst>
          </p:nvPr>
        </p:nvGraphicFramePr>
        <p:xfrm>
          <a:off x="6423920" y="3706300"/>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88531467"/>
              </p:ext>
            </p:extLst>
          </p:nvPr>
        </p:nvGraphicFramePr>
        <p:xfrm>
          <a:off x="84541" y="3706301"/>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6.421</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2972530"/>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2972530"/>
            <a:ext cx="4159876" cy="461665"/>
          </a:xfrm>
          <a:prstGeom prst="rect">
            <a:avLst/>
          </a:prstGeom>
          <a:noFill/>
        </p:spPr>
        <p:txBody>
          <a:bodyPr wrap="square" rtlCol="0">
            <a:spAutoFit/>
          </a:bodyPr>
          <a:lstStyle/>
          <a:p>
            <a:pPr algn="ctr"/>
            <a:r>
              <a:rPr lang="en-US" sz="2400" b="1" dirty="0"/>
              <a:t>Recall</a:t>
            </a:r>
            <a:endParaRPr lang="en-US" b="1" dirty="0"/>
          </a:p>
        </p:txBody>
      </p:sp>
    </p:spTree>
    <p:extLst>
      <p:ext uri="{BB962C8B-B14F-4D97-AF65-F5344CB8AC3E}">
        <p14:creationId xmlns:p14="http://schemas.microsoft.com/office/powerpoint/2010/main" val="226706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148925593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0.15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379498151"/>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0.13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1254" y="5705339"/>
            <a:ext cx="9710670" cy="400110"/>
          </a:xfrm>
          <a:prstGeom prst="rect">
            <a:avLst/>
          </a:prstGeom>
          <a:noFill/>
        </p:spPr>
        <p:txBody>
          <a:bodyPr wrap="square" rtlCol="0">
            <a:spAutoFit/>
          </a:bodyPr>
          <a:lstStyle/>
          <a:p>
            <a:r>
              <a:rPr lang="en-US" dirty="0"/>
              <a:t>Across both experiments, FSG strength is </a:t>
            </a:r>
            <a:r>
              <a:rPr lang="en-US" sz="2000" dirty="0"/>
              <a:t>weaker</a:t>
            </a:r>
            <a:r>
              <a:rPr lang="en-US" dirty="0"/>
              <a:t> than COS or LSA.</a:t>
            </a:r>
          </a:p>
        </p:txBody>
      </p:sp>
    </p:spTree>
    <p:extLst>
      <p:ext uri="{BB962C8B-B14F-4D97-AF65-F5344CB8AC3E}">
        <p14:creationId xmlns:p14="http://schemas.microsoft.com/office/powerpoint/2010/main" val="2439378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for judgments. (Hypothesis Three)</a:t>
            </a:r>
          </a:p>
          <a:p>
            <a:pPr>
              <a:buFont typeface="+mj-lt"/>
              <a:buAutoNum type="arabicPeriod"/>
            </a:pPr>
            <a:r>
              <a:rPr lang="en-US" sz="2400" dirty="0">
                <a:solidFill>
                  <a:schemeClr val="tx1"/>
                </a:solidFill>
              </a:rPr>
              <a:t>Examine interactions between IVs for recall. (Hypothesis Two)</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solidFill>
                  <a:schemeClr val="tx1"/>
                </a:solidFill>
              </a:rPr>
              <a:t>21 word pairs per block </a:t>
            </a:r>
          </a:p>
          <a:p>
            <a:pPr marL="457200" lvl="1" indent="0">
              <a:buNone/>
            </a:pPr>
            <a:endParaRPr lang="en-US" sz="2400" dirty="0">
              <a:solidFill>
                <a:schemeClr val="tx1"/>
              </a:solidFill>
            </a:endParaRPr>
          </a:p>
          <a:p>
            <a:pPr lvl="1"/>
            <a:r>
              <a:rPr lang="en-US" sz="2400" dirty="0">
                <a:solidFill>
                  <a:schemeClr val="tx1"/>
                </a:solidFill>
              </a:rPr>
              <a:t>The instructions at the start of each block explain one of the three types of relationships (Associative, Semantic, or Thematic), and the instructions change with each block.</a:t>
            </a:r>
          </a:p>
          <a:p>
            <a:pPr marL="457200" lvl="1" indent="0">
              <a:buNone/>
            </a:pPr>
            <a:endParaRPr lang="en-US" sz="2400" dirty="0">
              <a:solidFill>
                <a:schemeClr val="tx1"/>
              </a:solidFill>
            </a:endParaRPr>
          </a:p>
          <a:p>
            <a:pPr lvl="1"/>
            <a:r>
              <a:rPr lang="en-US" sz="2400" dirty="0">
                <a:solidFill>
                  <a:schemeClr val="tx1"/>
                </a:solidFill>
              </a:rPr>
              <a:t>Judgments were made on a scale of 0 to 100, with 0 indicating no relationship and 100 indicating a perfect relationship</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are presented with the first word from each of the pairs they previously judged and are asked to recall the target word it was paired with.</a:t>
            </a:r>
          </a:p>
          <a:p>
            <a:pPr lvl="1"/>
            <a:r>
              <a:rPr lang="en-US" sz="2400" dirty="0">
                <a:solidFill>
                  <a:schemeClr val="tx1"/>
                </a:solidFill>
              </a:rPr>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4534</TotalTime>
  <Words>4117</Words>
  <Application>Microsoft Office PowerPoint</Application>
  <PresentationFormat>Widescreen</PresentationFormat>
  <Paragraphs>805</Paragraphs>
  <Slides>46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Mean Judgment and Recall Scores</vt:lpstr>
      <vt:lpstr>Results </vt:lpstr>
      <vt:lpstr>Hypothesis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Results </vt:lpstr>
      <vt:lpstr>Judgment Replication – Main Effects</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126</cp:revision>
  <dcterms:modified xsi:type="dcterms:W3CDTF">2018-04-21T15:23:36Z</dcterms:modified>
</cp:coreProperties>
</file>